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6" r:id="rId4"/>
    <p:sldId id="270" r:id="rId5"/>
    <p:sldId id="274" r:id="rId6"/>
    <p:sldId id="273" r:id="rId7"/>
    <p:sldId id="272" r:id="rId8"/>
    <p:sldId id="271" r:id="rId9"/>
    <p:sldId id="269" r:id="rId10"/>
    <p:sldId id="267" r:id="rId11"/>
    <p:sldId id="268" r:id="rId12"/>
    <p:sldId id="263" r:id="rId13"/>
    <p:sldId id="266" r:id="rId14"/>
    <p:sldId id="265" r:id="rId15"/>
    <p:sldId id="261" r:id="rId16"/>
    <p:sldId id="264" r:id="rId17"/>
    <p:sldId id="257" r:id="rId18"/>
    <p:sldId id="262" r:id="rId19"/>
    <p:sldId id="2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8" d="100"/>
          <a:sy n="128" d="100"/>
        </p:scale>
        <p:origin x="4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9E7ED2F-915C-4B77-9A55-48991249DFD8}" type="datetimeFigureOut">
              <a:rPr lang="en-US" smtClean="0"/>
              <a:t>1/31/23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4E7610-F8BC-4A48-AF7E-9FD5AA01F337}" type="slidenum">
              <a:rPr lang="en-US" smtClean="0"/>
              <a:t>‹#›</a:t>
            </a:fld>
            <a:endParaRPr lang="en-US" dirty="0"/>
          </a:p>
        </p:txBody>
      </p:sp>
    </p:spTree>
    <p:extLst>
      <p:ext uri="{BB962C8B-B14F-4D97-AF65-F5344CB8AC3E}">
        <p14:creationId xmlns:p14="http://schemas.microsoft.com/office/powerpoint/2010/main" val="2982930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E7ED2F-915C-4B77-9A55-48991249DFD8}" type="datetimeFigureOut">
              <a:rPr lang="en-US" smtClean="0"/>
              <a:t>1/31/23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4E7610-F8BC-4A48-AF7E-9FD5AA01F337}" type="slidenum">
              <a:rPr lang="en-US" smtClean="0"/>
              <a:t>‹#›</a:t>
            </a:fld>
            <a:endParaRPr lang="en-US" dirty="0"/>
          </a:p>
        </p:txBody>
      </p:sp>
    </p:spTree>
    <p:extLst>
      <p:ext uri="{BB962C8B-B14F-4D97-AF65-F5344CB8AC3E}">
        <p14:creationId xmlns:p14="http://schemas.microsoft.com/office/powerpoint/2010/main" val="481285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E7ED2F-915C-4B77-9A55-48991249DFD8}" type="datetimeFigureOut">
              <a:rPr lang="en-US" smtClean="0"/>
              <a:t>1/31/23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4E7610-F8BC-4A48-AF7E-9FD5AA01F337}" type="slidenum">
              <a:rPr lang="en-US" smtClean="0"/>
              <a:t>‹#›</a:t>
            </a:fld>
            <a:endParaRPr lang="en-US" dirty="0"/>
          </a:p>
        </p:txBody>
      </p:sp>
    </p:spTree>
    <p:extLst>
      <p:ext uri="{BB962C8B-B14F-4D97-AF65-F5344CB8AC3E}">
        <p14:creationId xmlns:p14="http://schemas.microsoft.com/office/powerpoint/2010/main" val="99895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E7ED2F-915C-4B77-9A55-48991249DFD8}" type="datetimeFigureOut">
              <a:rPr lang="en-US" smtClean="0"/>
              <a:t>1/31/23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4E7610-F8BC-4A48-AF7E-9FD5AA01F337}" type="slidenum">
              <a:rPr lang="en-US" smtClean="0"/>
              <a:t>‹#›</a:t>
            </a:fld>
            <a:endParaRPr lang="en-US" dirty="0"/>
          </a:p>
        </p:txBody>
      </p:sp>
    </p:spTree>
    <p:extLst>
      <p:ext uri="{BB962C8B-B14F-4D97-AF65-F5344CB8AC3E}">
        <p14:creationId xmlns:p14="http://schemas.microsoft.com/office/powerpoint/2010/main" val="3687272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E7ED2F-915C-4B77-9A55-48991249DFD8}" type="datetimeFigureOut">
              <a:rPr lang="en-US" smtClean="0"/>
              <a:t>1/31/23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4E7610-F8BC-4A48-AF7E-9FD5AA01F337}" type="slidenum">
              <a:rPr lang="en-US" smtClean="0"/>
              <a:t>‹#›</a:t>
            </a:fld>
            <a:endParaRPr lang="en-US" dirty="0"/>
          </a:p>
        </p:txBody>
      </p:sp>
    </p:spTree>
    <p:extLst>
      <p:ext uri="{BB962C8B-B14F-4D97-AF65-F5344CB8AC3E}">
        <p14:creationId xmlns:p14="http://schemas.microsoft.com/office/powerpoint/2010/main" val="303435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E7ED2F-915C-4B77-9A55-48991249DFD8}" type="datetimeFigureOut">
              <a:rPr lang="en-US" smtClean="0"/>
              <a:t>1/31/23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94E7610-F8BC-4A48-AF7E-9FD5AA01F337}" type="slidenum">
              <a:rPr lang="en-US" smtClean="0"/>
              <a:t>‹#›</a:t>
            </a:fld>
            <a:endParaRPr lang="en-US" dirty="0"/>
          </a:p>
        </p:txBody>
      </p:sp>
    </p:spTree>
    <p:extLst>
      <p:ext uri="{BB962C8B-B14F-4D97-AF65-F5344CB8AC3E}">
        <p14:creationId xmlns:p14="http://schemas.microsoft.com/office/powerpoint/2010/main" val="1219584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E7ED2F-915C-4B77-9A55-48991249DFD8}" type="datetimeFigureOut">
              <a:rPr lang="en-US" smtClean="0"/>
              <a:t>1/31/23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94E7610-F8BC-4A48-AF7E-9FD5AA01F337}" type="slidenum">
              <a:rPr lang="en-US" smtClean="0"/>
              <a:t>‹#›</a:t>
            </a:fld>
            <a:endParaRPr lang="en-US" dirty="0"/>
          </a:p>
        </p:txBody>
      </p:sp>
    </p:spTree>
    <p:extLst>
      <p:ext uri="{BB962C8B-B14F-4D97-AF65-F5344CB8AC3E}">
        <p14:creationId xmlns:p14="http://schemas.microsoft.com/office/powerpoint/2010/main" val="371790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E7ED2F-915C-4B77-9A55-48991249DFD8}" type="datetimeFigureOut">
              <a:rPr lang="en-US" smtClean="0"/>
              <a:t>1/31/23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94E7610-F8BC-4A48-AF7E-9FD5AA01F337}" type="slidenum">
              <a:rPr lang="en-US" smtClean="0"/>
              <a:t>‹#›</a:t>
            </a:fld>
            <a:endParaRPr lang="en-US" dirty="0"/>
          </a:p>
        </p:txBody>
      </p:sp>
    </p:spTree>
    <p:extLst>
      <p:ext uri="{BB962C8B-B14F-4D97-AF65-F5344CB8AC3E}">
        <p14:creationId xmlns:p14="http://schemas.microsoft.com/office/powerpoint/2010/main" val="244245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E7ED2F-915C-4B77-9A55-48991249DFD8}" type="datetimeFigureOut">
              <a:rPr lang="en-US" smtClean="0"/>
              <a:t>1/31/23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94E7610-F8BC-4A48-AF7E-9FD5AA01F337}" type="slidenum">
              <a:rPr lang="en-US" smtClean="0"/>
              <a:t>‹#›</a:t>
            </a:fld>
            <a:endParaRPr lang="en-US" dirty="0"/>
          </a:p>
        </p:txBody>
      </p:sp>
    </p:spTree>
    <p:extLst>
      <p:ext uri="{BB962C8B-B14F-4D97-AF65-F5344CB8AC3E}">
        <p14:creationId xmlns:p14="http://schemas.microsoft.com/office/powerpoint/2010/main" val="853741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9E7ED2F-915C-4B77-9A55-48991249DFD8}" type="datetimeFigureOut">
              <a:rPr lang="en-US" smtClean="0"/>
              <a:t>1/31/23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94E7610-F8BC-4A48-AF7E-9FD5AA01F337}" type="slidenum">
              <a:rPr lang="en-US" smtClean="0"/>
              <a:t>‹#›</a:t>
            </a:fld>
            <a:endParaRPr lang="en-US" dirty="0"/>
          </a:p>
        </p:txBody>
      </p:sp>
    </p:spTree>
    <p:extLst>
      <p:ext uri="{BB962C8B-B14F-4D97-AF65-F5344CB8AC3E}">
        <p14:creationId xmlns:p14="http://schemas.microsoft.com/office/powerpoint/2010/main" val="1308025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9E7ED2F-915C-4B77-9A55-48991249DFD8}" type="datetimeFigureOut">
              <a:rPr lang="en-US" smtClean="0"/>
              <a:t>1/31/23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94E7610-F8BC-4A48-AF7E-9FD5AA01F337}" type="slidenum">
              <a:rPr lang="en-US" smtClean="0"/>
              <a:t>‹#›</a:t>
            </a:fld>
            <a:endParaRPr lang="en-US" dirty="0"/>
          </a:p>
        </p:txBody>
      </p:sp>
    </p:spTree>
    <p:extLst>
      <p:ext uri="{BB962C8B-B14F-4D97-AF65-F5344CB8AC3E}">
        <p14:creationId xmlns:p14="http://schemas.microsoft.com/office/powerpoint/2010/main" val="1597825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7ED2F-915C-4B77-9A55-48991249DFD8}" type="datetimeFigureOut">
              <a:rPr lang="en-US" smtClean="0"/>
              <a:t>1/31/23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4E7610-F8BC-4A48-AF7E-9FD5AA01F337}" type="slidenum">
              <a:rPr lang="en-US" smtClean="0"/>
              <a:t>‹#›</a:t>
            </a:fld>
            <a:endParaRPr lang="en-US" dirty="0"/>
          </a:p>
        </p:txBody>
      </p:sp>
    </p:spTree>
    <p:extLst>
      <p:ext uri="{BB962C8B-B14F-4D97-AF65-F5344CB8AC3E}">
        <p14:creationId xmlns:p14="http://schemas.microsoft.com/office/powerpoint/2010/main" val="3622560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isation of vehicle distribution supply chain -- a detailed look"/>
          <p:cNvPicPr/>
          <p:nvPr/>
        </p:nvPicPr>
        <p:blipFill>
          <a:blip r:embed="rId2">
            <a:extLst>
              <a:ext uri="{28A0092B-C50C-407E-A947-70E740481C1C}">
                <a14:useLocalDpi xmlns:a14="http://schemas.microsoft.com/office/drawing/2010/main" val="0"/>
              </a:ext>
            </a:extLst>
          </a:blip>
          <a:srcRect/>
          <a:stretch>
            <a:fillRect/>
          </a:stretch>
        </p:blipFill>
        <p:spPr bwMode="auto">
          <a:xfrm>
            <a:off x="894347" y="6016"/>
            <a:ext cx="10403306" cy="4884822"/>
          </a:xfrm>
          <a:prstGeom prst="rect">
            <a:avLst/>
          </a:prstGeom>
          <a:noFill/>
          <a:ln>
            <a:noFill/>
          </a:ln>
        </p:spPr>
      </p:pic>
      <p:pic>
        <p:nvPicPr>
          <p:cNvPr id="6" name="Picture 5" descr="Microphone icon stock vector. Illustration of feed, logo - 13331561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0683" y="2688386"/>
            <a:ext cx="370634" cy="620538"/>
          </a:xfrm>
          <a:prstGeom prst="rect">
            <a:avLst/>
          </a:prstGeom>
          <a:noFill/>
          <a:ln>
            <a:no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6736" y="1055398"/>
            <a:ext cx="1458528" cy="1458528"/>
          </a:xfrm>
          <a:prstGeom prst="rect">
            <a:avLst/>
          </a:prstGeom>
        </p:spPr>
      </p:pic>
      <p:sp>
        <p:nvSpPr>
          <p:cNvPr id="8" name="Rectangle 7"/>
          <p:cNvSpPr/>
          <p:nvPr/>
        </p:nvSpPr>
        <p:spPr>
          <a:xfrm>
            <a:off x="5194151" y="3612888"/>
            <a:ext cx="1803699" cy="769441"/>
          </a:xfrm>
          <a:prstGeom prst="rect">
            <a:avLst/>
          </a:prstGeom>
        </p:spPr>
        <p:txBody>
          <a:bodyPr wrap="none">
            <a:spAutoFit/>
          </a:bodyPr>
          <a:lstStyle/>
          <a:p>
            <a:r>
              <a:rPr lang="en-US" sz="4400" b="1" dirty="0">
                <a:solidFill>
                  <a:srgbClr val="00B0F0"/>
                </a:solidFill>
              </a:rPr>
              <a:t>JIMMY</a:t>
            </a:r>
            <a:endParaRPr lang="en-US" sz="4400" dirty="0">
              <a:solidFill>
                <a:srgbClr val="00B0F0"/>
              </a:solidFill>
            </a:endParaRPr>
          </a:p>
        </p:txBody>
      </p:sp>
      <p:grpSp>
        <p:nvGrpSpPr>
          <p:cNvPr id="10" name="Group 9"/>
          <p:cNvGrpSpPr/>
          <p:nvPr/>
        </p:nvGrpSpPr>
        <p:grpSpPr>
          <a:xfrm>
            <a:off x="2851519" y="5588668"/>
            <a:ext cx="6488962" cy="647505"/>
            <a:chOff x="1485898" y="5588668"/>
            <a:chExt cx="6488962" cy="647505"/>
          </a:xfrm>
        </p:grpSpPr>
        <p:sp>
          <p:nvSpPr>
            <p:cNvPr id="9" name="TextBox 8"/>
            <p:cNvSpPr txBox="1"/>
            <p:nvPr/>
          </p:nvSpPr>
          <p:spPr>
            <a:xfrm>
              <a:off x="1485898" y="5588668"/>
              <a:ext cx="2285754" cy="646331"/>
            </a:xfrm>
            <a:prstGeom prst="rect">
              <a:avLst/>
            </a:prstGeom>
            <a:noFill/>
          </p:spPr>
          <p:txBody>
            <a:bodyPr wrap="none" rtlCol="0">
              <a:spAutoFit/>
            </a:bodyPr>
            <a:lstStyle/>
            <a:p>
              <a:r>
                <a:rPr lang="en-US" sz="3600" dirty="0"/>
                <a:t>Haimov Nir</a:t>
              </a:r>
            </a:p>
          </p:txBody>
        </p:sp>
        <p:sp>
          <p:nvSpPr>
            <p:cNvPr id="11" name="TextBox 10"/>
            <p:cNvSpPr txBox="1"/>
            <p:nvPr/>
          </p:nvSpPr>
          <p:spPr>
            <a:xfrm>
              <a:off x="5465647" y="5589842"/>
              <a:ext cx="2509213" cy="646331"/>
            </a:xfrm>
            <a:prstGeom prst="rect">
              <a:avLst/>
            </a:prstGeom>
            <a:noFill/>
          </p:spPr>
          <p:txBody>
            <a:bodyPr wrap="none" rtlCol="0">
              <a:spAutoFit/>
            </a:bodyPr>
            <a:lstStyle/>
            <a:p>
              <a:r>
                <a:rPr lang="en-US" sz="3600" dirty="0"/>
                <a:t>Haimov Erez</a:t>
              </a:r>
            </a:p>
          </p:txBody>
        </p:sp>
      </p:grpSp>
    </p:spTree>
    <p:extLst>
      <p:ext uri="{BB962C8B-B14F-4D97-AF65-F5344CB8AC3E}">
        <p14:creationId xmlns:p14="http://schemas.microsoft.com/office/powerpoint/2010/main" val="1283399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060482"/>
            <a:ext cx="3600000" cy="5737358"/>
          </a:xfrm>
          <a:prstGeom prst="rect">
            <a:avLst/>
          </a:prstGeom>
        </p:spPr>
      </p:pic>
      <p:sp>
        <p:nvSpPr>
          <p:cNvPr id="4" name="TextBox 3"/>
          <p:cNvSpPr txBox="1"/>
          <p:nvPr/>
        </p:nvSpPr>
        <p:spPr>
          <a:xfrm>
            <a:off x="79866" y="0"/>
            <a:ext cx="12032269"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Verification of the problem and answer</a:t>
            </a:r>
          </a:p>
        </p:txBody>
      </p:sp>
    </p:spTree>
    <p:extLst>
      <p:ext uri="{BB962C8B-B14F-4D97-AF65-F5344CB8AC3E}">
        <p14:creationId xmlns:p14="http://schemas.microsoft.com/office/powerpoint/2010/main" val="224928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040554"/>
            <a:ext cx="3600000" cy="5757286"/>
          </a:xfrm>
          <a:prstGeom prst="rect">
            <a:avLst/>
          </a:prstGeom>
        </p:spPr>
      </p:pic>
      <p:sp>
        <p:nvSpPr>
          <p:cNvPr id="4" name="TextBox 3"/>
          <p:cNvSpPr txBox="1"/>
          <p:nvPr/>
        </p:nvSpPr>
        <p:spPr>
          <a:xfrm>
            <a:off x="3450084" y="0"/>
            <a:ext cx="5291834"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Unclear question</a:t>
            </a:r>
          </a:p>
        </p:txBody>
      </p:sp>
    </p:spTree>
    <p:extLst>
      <p:ext uri="{BB962C8B-B14F-4D97-AF65-F5344CB8AC3E}">
        <p14:creationId xmlns:p14="http://schemas.microsoft.com/office/powerpoint/2010/main" val="2507371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014233"/>
            <a:ext cx="3600000" cy="5783607"/>
          </a:xfrm>
          <a:prstGeom prst="rect">
            <a:avLst/>
          </a:prstGeom>
        </p:spPr>
      </p:pic>
      <p:sp>
        <p:nvSpPr>
          <p:cNvPr id="4" name="TextBox 3"/>
          <p:cNvSpPr txBox="1"/>
          <p:nvPr/>
        </p:nvSpPr>
        <p:spPr>
          <a:xfrm>
            <a:off x="605330" y="0"/>
            <a:ext cx="10981340"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General help request for something</a:t>
            </a:r>
          </a:p>
        </p:txBody>
      </p:sp>
    </p:spTree>
    <p:extLst>
      <p:ext uri="{BB962C8B-B14F-4D97-AF65-F5344CB8AC3E}">
        <p14:creationId xmlns:p14="http://schemas.microsoft.com/office/powerpoint/2010/main" val="374018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266174"/>
            <a:ext cx="3600000" cy="5351186"/>
          </a:xfrm>
          <a:prstGeom prst="rect">
            <a:avLst/>
          </a:prstGeom>
        </p:spPr>
      </p:pic>
      <p:sp>
        <p:nvSpPr>
          <p:cNvPr id="4" name="TextBox 3"/>
          <p:cNvSpPr txBox="1"/>
          <p:nvPr/>
        </p:nvSpPr>
        <p:spPr>
          <a:xfrm>
            <a:off x="4041688" y="0"/>
            <a:ext cx="4108625"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menu screen</a:t>
            </a:r>
          </a:p>
        </p:txBody>
      </p:sp>
    </p:spTree>
    <p:extLst>
      <p:ext uri="{BB962C8B-B14F-4D97-AF65-F5344CB8AC3E}">
        <p14:creationId xmlns:p14="http://schemas.microsoft.com/office/powerpoint/2010/main" val="1368578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046840"/>
            <a:ext cx="3600000" cy="5751000"/>
          </a:xfrm>
          <a:prstGeom prst="rect">
            <a:avLst/>
          </a:prstGeom>
        </p:spPr>
      </p:pic>
      <p:sp>
        <p:nvSpPr>
          <p:cNvPr id="4" name="TextBox 3"/>
          <p:cNvSpPr txBox="1"/>
          <p:nvPr/>
        </p:nvSpPr>
        <p:spPr>
          <a:xfrm>
            <a:off x="2440901" y="0"/>
            <a:ext cx="7310206"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General settings screen</a:t>
            </a:r>
          </a:p>
        </p:txBody>
      </p:sp>
    </p:spTree>
    <p:extLst>
      <p:ext uri="{BB962C8B-B14F-4D97-AF65-F5344CB8AC3E}">
        <p14:creationId xmlns:p14="http://schemas.microsoft.com/office/powerpoint/2010/main" val="1263191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045960"/>
            <a:ext cx="3600000" cy="5751880"/>
          </a:xfrm>
          <a:prstGeom prst="rect">
            <a:avLst/>
          </a:prstGeom>
        </p:spPr>
      </p:pic>
      <p:sp>
        <p:nvSpPr>
          <p:cNvPr id="4" name="TextBox 3"/>
          <p:cNvSpPr txBox="1"/>
          <p:nvPr/>
        </p:nvSpPr>
        <p:spPr>
          <a:xfrm>
            <a:off x="1971413" y="0"/>
            <a:ext cx="8249181"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Language selection screen</a:t>
            </a:r>
          </a:p>
        </p:txBody>
      </p:sp>
    </p:spTree>
    <p:extLst>
      <p:ext uri="{BB962C8B-B14F-4D97-AF65-F5344CB8AC3E}">
        <p14:creationId xmlns:p14="http://schemas.microsoft.com/office/powerpoint/2010/main" val="2025475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006142"/>
            <a:ext cx="3600000" cy="5791698"/>
          </a:xfrm>
          <a:prstGeom prst="rect">
            <a:avLst/>
          </a:prstGeom>
        </p:spPr>
      </p:pic>
      <p:sp>
        <p:nvSpPr>
          <p:cNvPr id="4" name="TextBox 3"/>
          <p:cNvSpPr txBox="1"/>
          <p:nvPr/>
        </p:nvSpPr>
        <p:spPr>
          <a:xfrm>
            <a:off x="2741973" y="0"/>
            <a:ext cx="6708055"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Vehicle details screen</a:t>
            </a:r>
          </a:p>
        </p:txBody>
      </p:sp>
    </p:spTree>
    <p:extLst>
      <p:ext uri="{BB962C8B-B14F-4D97-AF65-F5344CB8AC3E}">
        <p14:creationId xmlns:p14="http://schemas.microsoft.com/office/powerpoint/2010/main" val="39483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040571"/>
            <a:ext cx="3600000" cy="5757269"/>
          </a:xfrm>
          <a:prstGeom prst="rect">
            <a:avLst/>
          </a:prstGeom>
        </p:spPr>
      </p:pic>
      <p:sp>
        <p:nvSpPr>
          <p:cNvPr id="4" name="TextBox 3"/>
          <p:cNvSpPr txBox="1"/>
          <p:nvPr/>
        </p:nvSpPr>
        <p:spPr>
          <a:xfrm>
            <a:off x="2134435" y="0"/>
            <a:ext cx="7923131"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Sound and audio settings</a:t>
            </a:r>
          </a:p>
        </p:txBody>
      </p:sp>
    </p:spTree>
    <p:extLst>
      <p:ext uri="{BB962C8B-B14F-4D97-AF65-F5344CB8AC3E}">
        <p14:creationId xmlns:p14="http://schemas.microsoft.com/office/powerpoint/2010/main" val="3912054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063167"/>
            <a:ext cx="3600000" cy="5734673"/>
          </a:xfrm>
          <a:prstGeom prst="rect">
            <a:avLst/>
          </a:prstGeom>
        </p:spPr>
      </p:pic>
      <p:sp>
        <p:nvSpPr>
          <p:cNvPr id="4" name="TextBox 3"/>
          <p:cNvSpPr txBox="1"/>
          <p:nvPr/>
        </p:nvSpPr>
        <p:spPr>
          <a:xfrm>
            <a:off x="2619829" y="0"/>
            <a:ext cx="6952352"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Voice Selection screen</a:t>
            </a:r>
          </a:p>
        </p:txBody>
      </p:sp>
    </p:spTree>
    <p:extLst>
      <p:ext uri="{BB962C8B-B14F-4D97-AF65-F5344CB8AC3E}">
        <p14:creationId xmlns:p14="http://schemas.microsoft.com/office/powerpoint/2010/main" val="1152093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2">
            <a:extLst>
              <a:ext uri="{FF2B5EF4-FFF2-40B4-BE49-F238E27FC236}">
                <a16:creationId xmlns:a16="http://schemas.microsoft.com/office/drawing/2014/main" id="{FB523301-516A-D104-9E8D-A2ADC2BD71A1}"/>
              </a:ext>
            </a:extLst>
          </p:cNvPr>
          <p:cNvPicPr>
            <a:picLocks noChangeAspect="1"/>
          </p:cNvPicPr>
          <p:nvPr/>
        </p:nvPicPr>
        <p:blipFill>
          <a:blip r:embed="rId2"/>
          <a:stretch>
            <a:fillRect/>
          </a:stretch>
        </p:blipFill>
        <p:spPr>
          <a:xfrm>
            <a:off x="3094737" y="1654920"/>
            <a:ext cx="6002526" cy="3548160"/>
          </a:xfrm>
          <a:prstGeom prst="rect">
            <a:avLst/>
          </a:prstGeom>
        </p:spPr>
      </p:pic>
    </p:spTree>
    <p:extLst>
      <p:ext uri="{BB962C8B-B14F-4D97-AF65-F5344CB8AC3E}">
        <p14:creationId xmlns:p14="http://schemas.microsoft.com/office/powerpoint/2010/main" val="4089657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תוכן 2">
            <a:extLst>
              <a:ext uri="{FF2B5EF4-FFF2-40B4-BE49-F238E27FC236}">
                <a16:creationId xmlns:a16="http://schemas.microsoft.com/office/drawing/2014/main" id="{3FA4C0AF-09E8-D437-D8EC-96A0146BF7F8}"/>
              </a:ext>
            </a:extLst>
          </p:cNvPr>
          <p:cNvSpPr txBox="1">
            <a:spLocks/>
          </p:cNvSpPr>
          <p:nvPr/>
        </p:nvSpPr>
        <p:spPr>
          <a:xfrm flipH="1">
            <a:off x="1235964" y="2286000"/>
            <a:ext cx="9720073" cy="4023360"/>
          </a:xfrm>
          <a:prstGeom prst="rect">
            <a:avLst/>
          </a:prstGeom>
        </p:spPr>
        <p:txBody>
          <a:bodyPr vert="horz" lIns="45720" tIns="45720" rIns="45720" bIns="45720" rtlCol="1">
            <a:normAutofit fontScale="70000" lnSpcReduction="20000"/>
          </a:bodyPr>
          <a:lstStyle>
            <a:lvl1pPr marL="91440" indent="-91440" algn="r" defTabSz="914400" rtl="1"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6517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44805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59436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77724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91440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457200" lvl="0" indent="-457200" algn="l" rtl="0">
              <a:lnSpc>
                <a:spcPct val="170000"/>
              </a:lnSpc>
              <a:spcBef>
                <a:spcPts val="1600"/>
              </a:spcBef>
              <a:spcAft>
                <a:spcPts val="1000"/>
              </a:spcAft>
              <a:buClrTx/>
              <a:buFont typeface="+mj-lt"/>
              <a:buAutoNum type="arabicParenR"/>
            </a:pPr>
            <a:r>
              <a:rPr lang="en-US" dirty="0"/>
              <a:t>Every day thousands of drivers around the world come across car problems that they don't know what they mean and what the solution to the problem is, sometimes even while driving</a:t>
            </a:r>
            <a:r>
              <a:rPr lang="he-IL" dirty="0"/>
              <a:t>.</a:t>
            </a:r>
            <a:endParaRPr lang="en-US" dirty="0"/>
          </a:p>
          <a:p>
            <a:pPr marL="457200" lvl="0" indent="-457200" algn="l" rtl="0">
              <a:lnSpc>
                <a:spcPct val="170000"/>
              </a:lnSpc>
              <a:spcBef>
                <a:spcPts val="1000"/>
              </a:spcBef>
              <a:spcAft>
                <a:spcPts val="1000"/>
              </a:spcAft>
              <a:buClrTx/>
              <a:buFont typeface="+mj-lt"/>
              <a:buAutoNum type="arabicParenR"/>
            </a:pPr>
            <a:r>
              <a:rPr lang="en-US" dirty="0">
                <a:solidFill>
                  <a:sysClr val="windowText" lastClr="000000"/>
                </a:solidFill>
              </a:rPr>
              <a:t>All the vehicle's information is in the vehicle manual, which has many pages filled with information, and sometimes it’s difficult for people to find what they need, so they usually don't do it, especially if the problem appears while driving</a:t>
            </a:r>
            <a:r>
              <a:rPr lang="he-IL" dirty="0">
                <a:solidFill>
                  <a:sysClr val="windowText" lastClr="000000"/>
                </a:solidFill>
              </a:rPr>
              <a:t>.</a:t>
            </a:r>
            <a:endParaRPr lang="en-US" dirty="0">
              <a:solidFill>
                <a:sysClr val="windowText" lastClr="000000"/>
              </a:solidFill>
            </a:endParaRPr>
          </a:p>
          <a:p>
            <a:pPr marL="457200" lvl="0" indent="-457200" algn="l" rtl="0">
              <a:lnSpc>
                <a:spcPct val="170000"/>
              </a:lnSpc>
              <a:spcBef>
                <a:spcPts val="1000"/>
              </a:spcBef>
              <a:spcAft>
                <a:spcPts val="1000"/>
              </a:spcAft>
              <a:buClrTx/>
              <a:buFont typeface="+mj-lt"/>
              <a:buAutoNum type="arabicParenR"/>
            </a:pPr>
            <a:r>
              <a:rPr lang="en-US" dirty="0">
                <a:solidFill>
                  <a:sysClr val="windowText" lastClr="000000"/>
                </a:solidFill>
              </a:rPr>
              <a:t>Other ways to solve a car problem or to get information about it today are to call someone, search a lot on the Internet, go to a garage and more</a:t>
            </a:r>
            <a:r>
              <a:rPr lang="he-IL" dirty="0">
                <a:solidFill>
                  <a:sysClr val="windowText" lastClr="000000"/>
                </a:solidFill>
              </a:rPr>
              <a:t>.</a:t>
            </a:r>
            <a:endParaRPr lang="en-US" dirty="0">
              <a:solidFill>
                <a:sysClr val="windowText" lastClr="000000"/>
              </a:solidFill>
            </a:endParaRPr>
          </a:p>
          <a:p>
            <a:pPr marL="457200" lvl="0" indent="-457200" algn="l" rtl="0">
              <a:lnSpc>
                <a:spcPct val="170000"/>
              </a:lnSpc>
              <a:spcBef>
                <a:spcPts val="1000"/>
              </a:spcBef>
              <a:spcAft>
                <a:spcPts val="1000"/>
              </a:spcAft>
              <a:buClrTx/>
              <a:buFont typeface="+mj-lt"/>
              <a:buAutoNum type="arabicParenR"/>
            </a:pPr>
            <a:r>
              <a:rPr lang="en-US" dirty="0">
                <a:solidFill>
                  <a:sysClr val="windowText" lastClr="000000"/>
                </a:solidFill>
              </a:rPr>
              <a:t>All of the ways above can take a very long time, can rob the driver of resources (money, a day off, free time, etc.) and can yield unreliable information, which can also cause damage to the vehicle</a:t>
            </a:r>
            <a:r>
              <a:rPr lang="he-IL" dirty="0">
                <a:solidFill>
                  <a:sysClr val="windowText" lastClr="000000"/>
                </a:solidFill>
              </a:rPr>
              <a:t>.</a:t>
            </a:r>
          </a:p>
        </p:txBody>
      </p:sp>
      <p:sp>
        <p:nvSpPr>
          <p:cNvPr id="2" name="TextBox 1"/>
          <p:cNvSpPr txBox="1"/>
          <p:nvPr/>
        </p:nvSpPr>
        <p:spPr>
          <a:xfrm>
            <a:off x="1447799" y="747345"/>
            <a:ext cx="4478534" cy="1015663"/>
          </a:xfrm>
          <a:prstGeom prst="rect">
            <a:avLst/>
          </a:prstGeom>
          <a:noFill/>
        </p:spPr>
        <p:txBody>
          <a:bodyPr wrap="none" rtlCol="0">
            <a:spAutoFit/>
          </a:bodyPr>
          <a:lstStyle/>
          <a:p>
            <a:r>
              <a:rPr lang="en-US" sz="6000" dirty="0">
                <a:latin typeface="Tahoma" panose="020B0604030504040204" pitchFamily="34" charset="0"/>
                <a:ea typeface="Tahoma" panose="020B0604030504040204" pitchFamily="34" charset="0"/>
                <a:cs typeface="Tahoma" panose="020B0604030504040204" pitchFamily="34" charset="0"/>
              </a:rPr>
              <a:t>The problem</a:t>
            </a:r>
          </a:p>
        </p:txBody>
      </p:sp>
    </p:spTree>
    <p:extLst>
      <p:ext uri="{BB962C8B-B14F-4D97-AF65-F5344CB8AC3E}">
        <p14:creationId xmlns:p14="http://schemas.microsoft.com/office/powerpoint/2010/main" val="2236784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47799" y="747345"/>
            <a:ext cx="4542654" cy="1015663"/>
          </a:xfrm>
          <a:prstGeom prst="rect">
            <a:avLst/>
          </a:prstGeom>
          <a:noFill/>
        </p:spPr>
        <p:txBody>
          <a:bodyPr wrap="none" rtlCol="0">
            <a:spAutoFit/>
          </a:bodyPr>
          <a:lstStyle/>
          <a:p>
            <a:r>
              <a:rPr lang="en-US" sz="6000" dirty="0">
                <a:latin typeface="Tahoma" panose="020B0604030504040204" pitchFamily="34" charset="0"/>
                <a:ea typeface="Tahoma" panose="020B0604030504040204" pitchFamily="34" charset="0"/>
                <a:cs typeface="Tahoma" panose="020B0604030504040204" pitchFamily="34" charset="0"/>
              </a:rPr>
              <a:t>Project goals</a:t>
            </a:r>
          </a:p>
        </p:txBody>
      </p:sp>
      <p:sp>
        <p:nvSpPr>
          <p:cNvPr id="2" name="TextBox 1"/>
          <p:cNvSpPr txBox="1"/>
          <p:nvPr/>
        </p:nvSpPr>
        <p:spPr>
          <a:xfrm>
            <a:off x="869438" y="4494828"/>
            <a:ext cx="3106616" cy="923330"/>
          </a:xfrm>
          <a:prstGeom prst="rect">
            <a:avLst/>
          </a:prstGeom>
          <a:noFill/>
        </p:spPr>
        <p:txBody>
          <a:bodyPr wrap="square" rtlCol="0">
            <a:spAutoFit/>
          </a:bodyPr>
          <a:lstStyle/>
          <a:p>
            <a:pPr algn="ctr"/>
            <a:r>
              <a:rPr lang="en-US" dirty="0"/>
              <a:t>Receiving a quick response with step-by-step voice guidance and a visual aid</a:t>
            </a:r>
          </a:p>
        </p:txBody>
      </p:sp>
      <p:grpSp>
        <p:nvGrpSpPr>
          <p:cNvPr id="12" name="Group 11"/>
          <p:cNvGrpSpPr/>
          <p:nvPr/>
        </p:nvGrpSpPr>
        <p:grpSpPr>
          <a:xfrm>
            <a:off x="1685028" y="2691282"/>
            <a:ext cx="1475437" cy="1475437"/>
            <a:chOff x="6422150" y="287571"/>
            <a:chExt cx="1475437" cy="1475437"/>
          </a:xfrm>
        </p:grpSpPr>
        <p:sp>
          <p:nvSpPr>
            <p:cNvPr id="7" name="Oval 6"/>
            <p:cNvSpPr/>
            <p:nvPr/>
          </p:nvSpPr>
          <p:spPr>
            <a:xfrm>
              <a:off x="6422150" y="287571"/>
              <a:ext cx="1475437" cy="1475437"/>
            </a:xfrm>
            <a:prstGeom prst="ellipse">
              <a:avLst/>
            </a:prstGeom>
            <a:solidFill>
              <a:srgbClr val="1CADE4"/>
            </a:solidFill>
            <a:ln>
              <a:noFill/>
            </a:ln>
            <a:effectLst/>
          </p:spPr>
          <p:style>
            <a:lnRef idx="0">
              <a:scrgbClr r="0" g="0" b="0"/>
            </a:lnRef>
            <a:fillRef idx="1">
              <a:scrgbClr r="0" g="0" b="0"/>
            </a:fillRef>
            <a:effectRef idx="0">
              <a:scrgbClr r="0" g="0" b="0"/>
            </a:effectRef>
            <a:fontRef idx="minor"/>
          </p:style>
        </p:sp>
        <p:sp>
          <p:nvSpPr>
            <p:cNvPr id="8" name="Rectangle 7" descr="Stopwatch"/>
            <p:cNvSpPr/>
            <p:nvPr/>
          </p:nvSpPr>
          <p:spPr>
            <a:xfrm>
              <a:off x="6736587" y="602008"/>
              <a:ext cx="846562" cy="846562"/>
            </a:xfrm>
            <a:prstGeom prst="rect">
              <a:avLst/>
            </a:prstGeom>
            <a:blipFill rotWithShape="1">
              <a:blip r:embed="rId2"/>
              <a:stretch>
                <a:fillRect/>
              </a:stretch>
            </a:blipFill>
            <a:ln w="1587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grpSp>
      <p:grpSp>
        <p:nvGrpSpPr>
          <p:cNvPr id="3" name="Group 2"/>
          <p:cNvGrpSpPr/>
          <p:nvPr/>
        </p:nvGrpSpPr>
        <p:grpSpPr>
          <a:xfrm>
            <a:off x="9031536" y="2691282"/>
            <a:ext cx="1475437" cy="1475437"/>
            <a:chOff x="-184857" y="287571"/>
            <a:chExt cx="1475437" cy="1475437"/>
          </a:xfrm>
        </p:grpSpPr>
        <p:sp>
          <p:nvSpPr>
            <p:cNvPr id="9" name="Oval 8"/>
            <p:cNvSpPr/>
            <p:nvPr/>
          </p:nvSpPr>
          <p:spPr>
            <a:xfrm>
              <a:off x="-184857" y="287571"/>
              <a:ext cx="1475437" cy="1475437"/>
            </a:xfrm>
            <a:prstGeom prst="ellipse">
              <a:avLst/>
            </a:prstGeom>
            <a:solidFill>
              <a:srgbClr val="1CADE4"/>
            </a:solidFill>
            <a:ln>
              <a:noFill/>
            </a:ln>
            <a:effectLst/>
          </p:spPr>
          <p:style>
            <a:lnRef idx="0">
              <a:scrgbClr r="0" g="0" b="0"/>
            </a:lnRef>
            <a:fillRef idx="1">
              <a:scrgbClr r="0" g="0" b="0"/>
            </a:fillRef>
            <a:effectRef idx="0">
              <a:scrgbClr r="0" g="0" b="0"/>
            </a:effectRef>
            <a:fontRef idx="minor"/>
          </p:style>
        </p:sp>
        <p:sp>
          <p:nvSpPr>
            <p:cNvPr id="10" name="Rectangle 9" descr="Bar graph with downward trend"/>
            <p:cNvSpPr/>
            <p:nvPr/>
          </p:nvSpPr>
          <p:spPr>
            <a:xfrm>
              <a:off x="129580" y="602008"/>
              <a:ext cx="846562" cy="846562"/>
            </a:xfrm>
            <a:prstGeom prst="rect">
              <a:avLst/>
            </a:prstGeom>
            <a:blipFill rotWithShape="1">
              <a:blip r:embed="rId3"/>
              <a:stretch>
                <a:fillRect/>
              </a:stretch>
            </a:blipFill>
            <a:ln w="1587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grpSp>
      <p:sp>
        <p:nvSpPr>
          <p:cNvPr id="11" name="Oval 10"/>
          <p:cNvSpPr/>
          <p:nvPr/>
        </p:nvSpPr>
        <p:spPr>
          <a:xfrm>
            <a:off x="5358282" y="2691282"/>
            <a:ext cx="1475437" cy="1475437"/>
          </a:xfrm>
          <a:prstGeom prst="ellipse">
            <a:avLst/>
          </a:prstGeom>
          <a:blipFill rotWithShape="0">
            <a:blip r:embed="rId4"/>
            <a:stretch>
              <a:fillRect/>
            </a:stretch>
          </a:blipFill>
          <a:ln>
            <a:noFill/>
          </a:ln>
          <a:effectLst/>
        </p:spPr>
        <p:style>
          <a:lnRef idx="0">
            <a:scrgbClr r="0" g="0" b="0"/>
          </a:lnRef>
          <a:fillRef idx="1">
            <a:scrgbClr r="0" g="0" b="0"/>
          </a:fillRef>
          <a:effectRef idx="0">
            <a:scrgbClr r="0" g="0" b="0"/>
          </a:effectRef>
          <a:fontRef idx="minor"/>
        </p:style>
      </p:sp>
      <p:sp>
        <p:nvSpPr>
          <p:cNvPr id="13" name="TextBox 12"/>
          <p:cNvSpPr txBox="1"/>
          <p:nvPr/>
        </p:nvSpPr>
        <p:spPr>
          <a:xfrm>
            <a:off x="4542692" y="4494828"/>
            <a:ext cx="3106616" cy="1200329"/>
          </a:xfrm>
          <a:prstGeom prst="rect">
            <a:avLst/>
          </a:prstGeom>
          <a:noFill/>
        </p:spPr>
        <p:txBody>
          <a:bodyPr wrap="square" rtlCol="0">
            <a:spAutoFit/>
          </a:bodyPr>
          <a:lstStyle/>
          <a:p>
            <a:pPr algn="ctr"/>
            <a:r>
              <a:rPr lang="en-US" dirty="0"/>
              <a:t>Understanding the sentences the user says, analyzing keywords, understanding the need for the question/problem</a:t>
            </a:r>
          </a:p>
        </p:txBody>
      </p:sp>
      <p:sp>
        <p:nvSpPr>
          <p:cNvPr id="14" name="TextBox 13"/>
          <p:cNvSpPr txBox="1"/>
          <p:nvPr/>
        </p:nvSpPr>
        <p:spPr>
          <a:xfrm>
            <a:off x="8215946" y="4496787"/>
            <a:ext cx="3106616" cy="1200329"/>
          </a:xfrm>
          <a:prstGeom prst="rect">
            <a:avLst/>
          </a:prstGeom>
          <a:noFill/>
        </p:spPr>
        <p:txBody>
          <a:bodyPr wrap="square" rtlCol="0">
            <a:spAutoFit/>
          </a:bodyPr>
          <a:lstStyle/>
          <a:p>
            <a:pPr algn="ctr"/>
            <a:r>
              <a:rPr lang="en-US" dirty="0"/>
              <a:t>A conversation with the driver in which the driver can explain the help they wish to receive using their voice</a:t>
            </a:r>
          </a:p>
        </p:txBody>
      </p:sp>
    </p:spTree>
    <p:extLst>
      <p:ext uri="{BB962C8B-B14F-4D97-AF65-F5344CB8AC3E}">
        <p14:creationId xmlns:p14="http://schemas.microsoft.com/office/powerpoint/2010/main" val="40091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תוכן 4">
            <a:extLst>
              <a:ext uri="{FF2B5EF4-FFF2-40B4-BE49-F238E27FC236}">
                <a16:creationId xmlns:a16="http://schemas.microsoft.com/office/drawing/2014/main" id="{928D0E55-A656-10CB-E24F-4D55C9AC5A3F}"/>
              </a:ext>
            </a:extLst>
          </p:cNvPr>
          <p:cNvSpPr txBox="1">
            <a:spLocks/>
          </p:cNvSpPr>
          <p:nvPr/>
        </p:nvSpPr>
        <p:spPr>
          <a:xfrm flipH="1">
            <a:off x="1235964" y="2286000"/>
            <a:ext cx="9720073" cy="4023360"/>
          </a:xfrm>
          <a:prstGeom prst="rect">
            <a:avLst/>
          </a:prstGeom>
        </p:spPr>
        <p:txBody>
          <a:bodyPr vert="horz" lIns="45720" tIns="45720" rIns="45720" bIns="45720" rtlCol="1">
            <a:normAutofit/>
          </a:bodyPr>
          <a:lstStyle>
            <a:lvl1pPr marL="91440" indent="-91440" algn="r" defTabSz="914400" rtl="1"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6517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44805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59436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77724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91440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200" b="0" i="0" u="none" strike="noStrike" kern="1200" cap="none" spc="0" normalizeH="0" baseline="0" noProof="0" dirty="0">
                <a:ln>
                  <a:noFill/>
                </a:ln>
                <a:solidFill>
                  <a:sysClr val="windowText" lastClr="000000"/>
                </a:solidFill>
                <a:effectLst/>
                <a:uLnTx/>
                <a:uFillTx/>
                <a:latin typeface="Tahoma" panose="020B0604030504040204" pitchFamily="34" charset="0"/>
                <a:ea typeface="Tahoma" panose="020B0604030504040204" pitchFamily="34" charset="0"/>
                <a:cs typeface="Tahoma" panose="020B0604030504040204" pitchFamily="34" charset="0"/>
              </a:rPr>
              <a:t>Code = </a:t>
            </a:r>
            <a:r>
              <a:rPr lang="en-US" dirty="0">
                <a:solidFill>
                  <a:sysClr val="windowText" lastClr="000000"/>
                </a:solidFill>
              </a:rPr>
              <a:t>Flatter-Dart</a:t>
            </a:r>
            <a:r>
              <a:rPr lang="he-IL" dirty="0">
                <a:solidFill>
                  <a:sysClr val="windowText" lastClr="000000"/>
                </a:solidFill>
              </a:rPr>
              <a:t>.</a:t>
            </a:r>
            <a:endParaRPr kumimoji="0" lang="he-IL" sz="2200" b="0" i="0" u="none" strike="noStrike" kern="1200" cap="none" spc="0" normalizeH="0" baseline="0" noProof="0" dirty="0">
              <a:ln>
                <a:noFill/>
              </a:ln>
              <a:solidFill>
                <a:sysClr val="windowText" lastClr="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91440" marR="0" lvl="0" indent="-9144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lang="en-US" dirty="0">
                <a:solidFill>
                  <a:sysClr val="windowText" lastClr="000000"/>
                </a:solidFill>
              </a:rPr>
              <a:t>Database = Firebase</a:t>
            </a:r>
            <a:r>
              <a:rPr lang="he-IL" dirty="0">
                <a:solidFill>
                  <a:sysClr val="windowText" lastClr="000000"/>
                </a:solidFill>
              </a:rPr>
              <a:t>.</a:t>
            </a:r>
            <a:endParaRPr kumimoji="0" lang="he-IL" sz="2200" b="0" i="0" u="none" strike="noStrike" kern="1200" cap="none" spc="0" normalizeH="0" baseline="0" noProof="0" dirty="0">
              <a:ln>
                <a:noFill/>
              </a:ln>
              <a:solidFill>
                <a:sysClr val="windowText" lastClr="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91440" marR="0" lvl="0" indent="-9144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endParaRPr kumimoji="0" lang="he-IL" sz="2200" b="0" i="0" u="none" strike="noStrike" kern="1200" cap="none" spc="0" normalizeH="0" baseline="0" noProof="0" dirty="0">
              <a:ln>
                <a:noFill/>
              </a:ln>
              <a:solidFill>
                <a:sysClr val="windowText" lastClr="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Flutter: Update name and Icon | NStack In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334" y="2286000"/>
            <a:ext cx="3600000" cy="17085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reba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8334" y="4112197"/>
            <a:ext cx="36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47799" y="747345"/>
            <a:ext cx="6801862" cy="1015663"/>
          </a:xfrm>
          <a:prstGeom prst="rect">
            <a:avLst/>
          </a:prstGeom>
          <a:noFill/>
        </p:spPr>
        <p:txBody>
          <a:bodyPr wrap="none" rtlCol="0">
            <a:spAutoFit/>
          </a:bodyPr>
          <a:lstStyle/>
          <a:p>
            <a:r>
              <a:rPr lang="en-US" sz="6000" dirty="0">
                <a:latin typeface="Tahoma" panose="020B0604030504040204" pitchFamily="34" charset="0"/>
                <a:ea typeface="Tahoma" panose="020B0604030504040204" pitchFamily="34" charset="0"/>
                <a:cs typeface="Tahoma" panose="020B0604030504040204" pitchFamily="34" charset="0"/>
              </a:rPr>
              <a:t>Technologies in use</a:t>
            </a:r>
          </a:p>
        </p:txBody>
      </p:sp>
    </p:spTree>
    <p:extLst>
      <p:ext uri="{BB962C8B-B14F-4D97-AF65-F5344CB8AC3E}">
        <p14:creationId xmlns:p14="http://schemas.microsoft.com/office/powerpoint/2010/main" val="2709943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תוכן 2">
            <a:extLst>
              <a:ext uri="{FF2B5EF4-FFF2-40B4-BE49-F238E27FC236}">
                <a16:creationId xmlns:a16="http://schemas.microsoft.com/office/drawing/2014/main" id="{643C240B-9FF7-2FB7-7E65-428B959B01AE}"/>
              </a:ext>
            </a:extLst>
          </p:cNvPr>
          <p:cNvSpPr txBox="1">
            <a:spLocks/>
          </p:cNvSpPr>
          <p:nvPr/>
        </p:nvSpPr>
        <p:spPr>
          <a:xfrm flipH="1">
            <a:off x="1091711" y="2286000"/>
            <a:ext cx="10008578" cy="4023360"/>
          </a:xfrm>
          <a:prstGeom prst="rect">
            <a:avLst/>
          </a:prstGeom>
        </p:spPr>
        <p:txBody>
          <a:bodyPr vert="horz" lIns="45720" tIns="45720" rIns="45720" bIns="45720" rtlCol="1">
            <a:normAutofit fontScale="62500" lnSpcReduction="20000"/>
          </a:bodyPr>
          <a:lstStyle>
            <a:lvl1pPr marL="91440" indent="-91440" algn="r" defTabSz="914400" rtl="1"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6517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44805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59436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77724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91440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l" rtl="0">
              <a:lnSpc>
                <a:spcPct val="120000"/>
              </a:lnSpc>
              <a:spcBef>
                <a:spcPts val="600"/>
              </a:spcBef>
              <a:buClr>
                <a:srgbClr val="1CADE4"/>
              </a:buClr>
              <a:buNone/>
            </a:pPr>
            <a:r>
              <a:rPr lang="en-US" dirty="0"/>
              <a:t>Application interface language - English default.</a:t>
            </a:r>
          </a:p>
          <a:p>
            <a:pPr marL="0" lvl="0" indent="0" algn="l" rtl="0">
              <a:lnSpc>
                <a:spcPct val="120000"/>
              </a:lnSpc>
              <a:spcBef>
                <a:spcPts val="600"/>
              </a:spcBef>
              <a:buClr>
                <a:srgbClr val="1CADE4"/>
              </a:buClr>
              <a:buNone/>
            </a:pPr>
            <a:r>
              <a:rPr lang="en-US" dirty="0"/>
              <a:t>At the first login to the application, the following actions will be performed:</a:t>
            </a:r>
          </a:p>
          <a:p>
            <a:pPr marL="0" lvl="0" indent="0" algn="l" rtl="0">
              <a:lnSpc>
                <a:spcPct val="120000"/>
              </a:lnSpc>
              <a:spcBef>
                <a:spcPts val="600"/>
              </a:spcBef>
              <a:buClr>
                <a:srgbClr val="1CADE4"/>
              </a:buClr>
              <a:buNone/>
            </a:pPr>
            <a:r>
              <a:rPr lang="en-US" dirty="0"/>
              <a:t>Creating a user using a Google or Facebook account (and more if possible).</a:t>
            </a:r>
          </a:p>
          <a:p>
            <a:pPr marL="0" lvl="0" indent="0" algn="l" rtl="0">
              <a:lnSpc>
                <a:spcPct val="120000"/>
              </a:lnSpc>
              <a:spcBef>
                <a:spcPts val="600"/>
              </a:spcBef>
              <a:buClr>
                <a:srgbClr val="1CADE4"/>
              </a:buClr>
              <a:buNone/>
            </a:pPr>
            <a:r>
              <a:rPr lang="en-US" dirty="0"/>
              <a:t>Disclaimer screen - it will not be possible to use the application without approval of the terms of use.</a:t>
            </a:r>
          </a:p>
          <a:p>
            <a:pPr marL="0" lvl="0" indent="0" algn="l" rtl="0">
              <a:lnSpc>
                <a:spcPct val="120000"/>
              </a:lnSpc>
              <a:spcBef>
                <a:spcPts val="600"/>
              </a:spcBef>
              <a:buClr>
                <a:srgbClr val="1CADE4"/>
              </a:buClr>
              <a:buNone/>
            </a:pPr>
            <a:r>
              <a:rPr lang="en-US" dirty="0"/>
              <a:t>Defining the user's personal information (mandatory fields):</a:t>
            </a:r>
          </a:p>
          <a:p>
            <a:pPr marL="0" lvl="0" indent="0" algn="l" rtl="0">
              <a:lnSpc>
                <a:spcPct val="120000"/>
              </a:lnSpc>
              <a:spcBef>
                <a:spcPts val="600"/>
              </a:spcBef>
              <a:buClr>
                <a:srgbClr val="1CADE4"/>
              </a:buClr>
              <a:buNone/>
            </a:pPr>
            <a:r>
              <a:rPr lang="en-US" dirty="0"/>
              <a:t>Application interface language, speech-language, vehicle type (Toyota Corolla, Fiat Ibiza, Mazda 3, etc.), year of manufacture.</a:t>
            </a:r>
          </a:p>
          <a:p>
            <a:pPr marL="0" lvl="0" indent="0" algn="l" rtl="0">
              <a:lnSpc>
                <a:spcPct val="120000"/>
              </a:lnSpc>
              <a:spcBef>
                <a:spcPts val="600"/>
              </a:spcBef>
              <a:buClr>
                <a:srgbClr val="1CADE4"/>
              </a:buClr>
              <a:buNone/>
            </a:pPr>
            <a:r>
              <a:rPr lang="en-US" dirty="0"/>
              <a:t>All data entered into the application will be saved on the created account.</a:t>
            </a:r>
          </a:p>
          <a:p>
            <a:pPr marL="0" lvl="0" indent="0" algn="l" rtl="0">
              <a:lnSpc>
                <a:spcPct val="120000"/>
              </a:lnSpc>
              <a:spcBef>
                <a:spcPts val="600"/>
              </a:spcBef>
              <a:buClr>
                <a:srgbClr val="1CADE4"/>
              </a:buClr>
              <a:buNone/>
            </a:pPr>
            <a:r>
              <a:rPr lang="en-US" dirty="0"/>
              <a:t>The application will ask, visually and audibly "How can I help?".</a:t>
            </a:r>
          </a:p>
          <a:p>
            <a:pPr marL="0" lvl="0" indent="0" algn="l" rtl="0">
              <a:lnSpc>
                <a:spcPct val="120000"/>
              </a:lnSpc>
              <a:spcBef>
                <a:spcPts val="600"/>
              </a:spcBef>
              <a:buClr>
                <a:srgbClr val="1CADE4"/>
              </a:buClr>
              <a:buNone/>
            </a:pPr>
            <a:r>
              <a:rPr lang="en-US" dirty="0"/>
              <a:t>It will tell the application the problem that needs to be solved (like a dashboard lamp turned on) or ask for general information (like how to change a tire).</a:t>
            </a:r>
          </a:p>
          <a:p>
            <a:pPr marL="0" lvl="0" indent="0" algn="l" rtl="0">
              <a:lnSpc>
                <a:spcPct val="120000"/>
              </a:lnSpc>
              <a:spcBef>
                <a:spcPts val="600"/>
              </a:spcBef>
              <a:buClr>
                <a:srgbClr val="1CADE4"/>
              </a:buClr>
              <a:buNone/>
            </a:pPr>
            <a:r>
              <a:rPr lang="en-US" dirty="0"/>
              <a:t>The application will understand what was said by receiving keywords and searching them in the DB, understand what answer is needed to be given, and present it both audibly and visually through text and images.</a:t>
            </a:r>
          </a:p>
          <a:p>
            <a:pPr marL="0" lvl="0" indent="0" algn="l" rtl="0">
              <a:lnSpc>
                <a:spcPct val="120000"/>
              </a:lnSpc>
              <a:spcBef>
                <a:spcPts val="600"/>
              </a:spcBef>
              <a:buClr>
                <a:srgbClr val="1CADE4"/>
              </a:buClr>
              <a:buNone/>
            </a:pPr>
            <a:r>
              <a:rPr lang="en-US" dirty="0"/>
              <a:t>The application will also have the option to change the voice in which the application speaks.</a:t>
            </a:r>
          </a:p>
        </p:txBody>
      </p:sp>
      <p:sp>
        <p:nvSpPr>
          <p:cNvPr id="4" name="TextBox 3"/>
          <p:cNvSpPr txBox="1"/>
          <p:nvPr/>
        </p:nvSpPr>
        <p:spPr>
          <a:xfrm>
            <a:off x="1447799" y="747345"/>
            <a:ext cx="7004225" cy="1015663"/>
          </a:xfrm>
          <a:prstGeom prst="rect">
            <a:avLst/>
          </a:prstGeom>
          <a:noFill/>
        </p:spPr>
        <p:txBody>
          <a:bodyPr wrap="none" rtlCol="0">
            <a:spAutoFit/>
          </a:bodyPr>
          <a:lstStyle/>
          <a:p>
            <a:r>
              <a:rPr lang="en-US" sz="6000" dirty="0">
                <a:latin typeface="Tahoma" panose="020B0604030504040204" pitchFamily="34" charset="0"/>
                <a:ea typeface="Tahoma" panose="020B0604030504040204" pitchFamily="34" charset="0"/>
                <a:cs typeface="Tahoma" panose="020B0604030504040204" pitchFamily="34" charset="0"/>
              </a:rPr>
              <a:t>System functionality</a:t>
            </a:r>
          </a:p>
        </p:txBody>
      </p:sp>
    </p:spTree>
    <p:extLst>
      <p:ext uri="{BB962C8B-B14F-4D97-AF65-F5344CB8AC3E}">
        <p14:creationId xmlns:p14="http://schemas.microsoft.com/office/powerpoint/2010/main" val="1993499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8000" y="1649151"/>
            <a:ext cx="7416000" cy="5001410"/>
          </a:xfrm>
          <a:prstGeom prst="rect">
            <a:avLst/>
          </a:prstGeom>
          <a:noFill/>
        </p:spPr>
      </p:pic>
      <p:sp>
        <p:nvSpPr>
          <p:cNvPr id="4" name="TextBox 3"/>
          <p:cNvSpPr txBox="1"/>
          <p:nvPr/>
        </p:nvSpPr>
        <p:spPr>
          <a:xfrm>
            <a:off x="1447799" y="571505"/>
            <a:ext cx="3474028" cy="1015663"/>
          </a:xfrm>
          <a:prstGeom prst="rect">
            <a:avLst/>
          </a:prstGeom>
          <a:noFill/>
        </p:spPr>
        <p:txBody>
          <a:bodyPr wrap="none" rtlCol="0">
            <a:spAutoFit/>
          </a:bodyPr>
          <a:lstStyle/>
          <a:p>
            <a:r>
              <a:rPr lang="en-US" sz="6000" dirty="0">
                <a:latin typeface="Tahoma" panose="020B0604030504040204" pitchFamily="34" charset="0"/>
                <a:ea typeface="Tahoma" panose="020B0604030504040204" pitchFamily="34" charset="0"/>
                <a:cs typeface="Tahoma" panose="020B0604030504040204" pitchFamily="34" charset="0"/>
              </a:rPr>
              <a:t>Flowchart</a:t>
            </a:r>
          </a:p>
        </p:txBody>
      </p:sp>
    </p:spTree>
    <p:extLst>
      <p:ext uri="{BB962C8B-B14F-4D97-AF65-F5344CB8AC3E}">
        <p14:creationId xmlns:p14="http://schemas.microsoft.com/office/powerpoint/2010/main" val="135385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012451"/>
            <a:ext cx="3600000" cy="5785389"/>
          </a:xfrm>
          <a:prstGeom prst="rect">
            <a:avLst/>
          </a:prstGeom>
        </p:spPr>
      </p:pic>
      <p:sp>
        <p:nvSpPr>
          <p:cNvPr id="4" name="TextBox 3"/>
          <p:cNvSpPr txBox="1"/>
          <p:nvPr/>
        </p:nvSpPr>
        <p:spPr>
          <a:xfrm>
            <a:off x="4076152" y="0"/>
            <a:ext cx="4039696"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Login screen</a:t>
            </a:r>
          </a:p>
        </p:txBody>
      </p:sp>
    </p:spTree>
    <p:extLst>
      <p:ext uri="{BB962C8B-B14F-4D97-AF65-F5344CB8AC3E}">
        <p14:creationId xmlns:p14="http://schemas.microsoft.com/office/powerpoint/2010/main" val="3836718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053159"/>
            <a:ext cx="3600000" cy="5744681"/>
          </a:xfrm>
          <a:prstGeom prst="rect">
            <a:avLst/>
          </a:prstGeom>
        </p:spPr>
      </p:pic>
      <p:sp>
        <p:nvSpPr>
          <p:cNvPr id="4" name="TextBox 3"/>
          <p:cNvSpPr txBox="1"/>
          <p:nvPr/>
        </p:nvSpPr>
        <p:spPr>
          <a:xfrm>
            <a:off x="4169928" y="0"/>
            <a:ext cx="3852145"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Start screen</a:t>
            </a:r>
          </a:p>
        </p:txBody>
      </p:sp>
    </p:spTree>
    <p:extLst>
      <p:ext uri="{BB962C8B-B14F-4D97-AF65-F5344CB8AC3E}">
        <p14:creationId xmlns:p14="http://schemas.microsoft.com/office/powerpoint/2010/main" val="426431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6000" y="1034226"/>
            <a:ext cx="3600000" cy="5763614"/>
          </a:xfrm>
          <a:prstGeom prst="rect">
            <a:avLst/>
          </a:prstGeom>
        </p:spPr>
      </p:pic>
      <p:sp>
        <p:nvSpPr>
          <p:cNvPr id="4" name="TextBox 3"/>
          <p:cNvSpPr txBox="1"/>
          <p:nvPr/>
        </p:nvSpPr>
        <p:spPr>
          <a:xfrm>
            <a:off x="1044104" y="0"/>
            <a:ext cx="10103792" cy="923330"/>
          </a:xfrm>
          <a:prstGeom prst="rect">
            <a:avLst/>
          </a:prstGeom>
          <a:noFill/>
        </p:spPr>
        <p:txBody>
          <a:bodyPr wrap="none" rtlCol="0">
            <a:spAutoFit/>
          </a:bodyPr>
          <a:lstStyle/>
          <a:p>
            <a:pPr algn="ctr"/>
            <a:r>
              <a:rPr lang="en-US" sz="5400" dirty="0">
                <a:latin typeface="Tahoma" panose="020B0604030504040204" pitchFamily="34" charset="0"/>
                <a:ea typeface="Tahoma" panose="020B0604030504040204" pitchFamily="34" charset="0"/>
                <a:cs typeface="Tahoma" panose="020B0604030504040204" pitchFamily="34" charset="0"/>
              </a:rPr>
              <a:t>A question about a specific lamp</a:t>
            </a:r>
          </a:p>
        </p:txBody>
      </p:sp>
    </p:spTree>
    <p:extLst>
      <p:ext uri="{BB962C8B-B14F-4D97-AF65-F5344CB8AC3E}">
        <p14:creationId xmlns:p14="http://schemas.microsoft.com/office/powerpoint/2010/main" val="1948899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476</Words>
  <Application>Microsoft Macintosh PowerPoint</Application>
  <PresentationFormat>Widescreen</PresentationFormat>
  <Paragraphs>40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Tahoma</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Erez Haimov</dc:creator>
  <cp:lastModifiedBy>Nir Haimov</cp:lastModifiedBy>
  <cp:revision>13</cp:revision>
  <dcterms:created xsi:type="dcterms:W3CDTF">2022-10-26T12:42:59Z</dcterms:created>
  <dcterms:modified xsi:type="dcterms:W3CDTF">2023-01-31T12:00:34Z</dcterms:modified>
</cp:coreProperties>
</file>